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1508125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іржанов Ернар" initials="ПЕ" lastIdx="1" clrIdx="0">
    <p:extLst>
      <p:ext uri="{19B8F6BF-5375-455C-9EA6-DF929625EA0E}">
        <p15:presenceInfo xmlns:p15="http://schemas.microsoft.com/office/powerpoint/2012/main" userId="dd82f0c3c61c4a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619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50" b="0" i="0" u="heavy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50" b="0" i="0" u="heavy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50" b="0" i="0" u="heavy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50" b="0" i="0" u="heavy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0196" y="2522205"/>
            <a:ext cx="9844361" cy="656291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0437664" y="2522205"/>
            <a:ext cx="9291320" cy="12062460"/>
          </a:xfrm>
          <a:custGeom>
            <a:avLst/>
            <a:gdLst/>
            <a:ahLst/>
            <a:cxnLst/>
            <a:rect l="l" t="t" r="r" b="b"/>
            <a:pathLst>
              <a:path w="9291319" h="12062460">
                <a:moveTo>
                  <a:pt x="9290724" y="12062441"/>
                </a:moveTo>
                <a:lnTo>
                  <a:pt x="0" y="12062441"/>
                </a:lnTo>
                <a:lnTo>
                  <a:pt x="0" y="0"/>
                </a:lnTo>
                <a:lnTo>
                  <a:pt x="9290724" y="0"/>
                </a:lnTo>
                <a:lnTo>
                  <a:pt x="9290724" y="12062441"/>
                </a:lnTo>
                <a:close/>
              </a:path>
            </a:pathLst>
          </a:custGeom>
          <a:solidFill>
            <a:srgbClr val="004A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437664" y="14584646"/>
            <a:ext cx="9291320" cy="0"/>
          </a:xfrm>
          <a:custGeom>
            <a:avLst/>
            <a:gdLst/>
            <a:ahLst/>
            <a:cxnLst/>
            <a:rect l="l" t="t" r="r" b="b"/>
            <a:pathLst>
              <a:path w="9291319">
                <a:moveTo>
                  <a:pt x="9290724" y="0"/>
                </a:moveTo>
                <a:lnTo>
                  <a:pt x="0" y="0"/>
                </a:lnTo>
              </a:path>
            </a:pathLst>
          </a:custGeom>
          <a:ln w="4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0437664" y="2522205"/>
            <a:ext cx="0" cy="12062460"/>
          </a:xfrm>
          <a:custGeom>
            <a:avLst/>
            <a:gdLst/>
            <a:ahLst/>
            <a:cxnLst/>
            <a:rect l="l" t="t" r="r" b="b"/>
            <a:pathLst>
              <a:path h="12062460">
                <a:moveTo>
                  <a:pt x="0" y="12062441"/>
                </a:moveTo>
                <a:lnTo>
                  <a:pt x="0" y="0"/>
                </a:lnTo>
              </a:path>
            </a:pathLst>
          </a:custGeom>
          <a:ln w="4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437664" y="2522205"/>
            <a:ext cx="9291320" cy="0"/>
          </a:xfrm>
          <a:custGeom>
            <a:avLst/>
            <a:gdLst/>
            <a:ahLst/>
            <a:cxnLst/>
            <a:rect l="l" t="t" r="r" b="b"/>
            <a:pathLst>
              <a:path w="9291319">
                <a:moveTo>
                  <a:pt x="0" y="0"/>
                </a:moveTo>
                <a:lnTo>
                  <a:pt x="9290724" y="0"/>
                </a:lnTo>
              </a:path>
            </a:pathLst>
          </a:custGeom>
          <a:ln w="4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9728388" y="2522205"/>
            <a:ext cx="0" cy="12062460"/>
          </a:xfrm>
          <a:custGeom>
            <a:avLst/>
            <a:gdLst/>
            <a:ahLst/>
            <a:cxnLst/>
            <a:rect l="l" t="t" r="r" b="b"/>
            <a:pathLst>
              <a:path h="12062460">
                <a:moveTo>
                  <a:pt x="0" y="0"/>
                </a:moveTo>
                <a:lnTo>
                  <a:pt x="0" y="12062441"/>
                </a:lnTo>
              </a:path>
            </a:pathLst>
          </a:custGeom>
          <a:ln w="4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06816" y="307805"/>
            <a:ext cx="19324955" cy="1812925"/>
          </a:xfrm>
          <a:custGeom>
            <a:avLst/>
            <a:gdLst/>
            <a:ahLst/>
            <a:cxnLst/>
            <a:rect l="l" t="t" r="r" b="b"/>
            <a:pathLst>
              <a:path w="19324955" h="1812925">
                <a:moveTo>
                  <a:pt x="19324487" y="1812297"/>
                </a:moveTo>
                <a:lnTo>
                  <a:pt x="0" y="1812297"/>
                </a:lnTo>
                <a:lnTo>
                  <a:pt x="0" y="0"/>
                </a:lnTo>
                <a:lnTo>
                  <a:pt x="19324487" y="0"/>
                </a:lnTo>
                <a:lnTo>
                  <a:pt x="19324487" y="1812297"/>
                </a:lnTo>
                <a:close/>
              </a:path>
            </a:pathLst>
          </a:custGeom>
          <a:solidFill>
            <a:srgbClr val="004A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9133707" y="307836"/>
            <a:ext cx="833755" cy="1812289"/>
          </a:xfrm>
          <a:custGeom>
            <a:avLst/>
            <a:gdLst/>
            <a:ahLst/>
            <a:cxnLst/>
            <a:rect l="l" t="t" r="r" b="b"/>
            <a:pathLst>
              <a:path w="833755" h="1812289">
                <a:moveTo>
                  <a:pt x="833617" y="1812287"/>
                </a:moveTo>
                <a:lnTo>
                  <a:pt x="0" y="1812287"/>
                </a:lnTo>
                <a:lnTo>
                  <a:pt x="833617" y="0"/>
                </a:lnTo>
                <a:lnTo>
                  <a:pt x="833617" y="18122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76827" y="388351"/>
            <a:ext cx="8648065" cy="1578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50" b="0" i="0" u="heavy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1269" y="212865"/>
            <a:ext cx="9726472" cy="81111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1453515" algn="l"/>
                <a:tab pos="8367395" algn="l"/>
              </a:tabLst>
            </a:pPr>
            <a:r>
              <a:rPr dirty="0"/>
              <a:t>	ПАСПОРТ</a:t>
            </a:r>
            <a:r>
              <a:rPr spc="-229" dirty="0"/>
              <a:t> </a:t>
            </a:r>
            <a:r>
              <a:rPr spc="-10" dirty="0"/>
              <a:t>ОБЪЕКТА</a:t>
            </a:r>
            <a:r>
              <a:rPr dirty="0"/>
              <a:t>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773262" y="11794066"/>
            <a:ext cx="8716010" cy="2285882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 marR="610870">
              <a:lnSpc>
                <a:spcPts val="3390"/>
              </a:lnSpc>
              <a:spcBef>
                <a:spcPts val="925"/>
              </a:spcBef>
            </a:pP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Құрылыстың</a:t>
            </a:r>
            <a:r>
              <a:rPr sz="35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басталуы:</a:t>
            </a:r>
            <a:r>
              <a:rPr sz="35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3500" spc="185" dirty="0" err="1">
                <a:solidFill>
                  <a:srgbClr val="FFFFFF"/>
                </a:solidFill>
                <a:latin typeface="Times New Roman"/>
                <a:cs typeface="Times New Roman"/>
              </a:rPr>
              <a:t>Ақпан</a:t>
            </a:r>
            <a:r>
              <a:rPr lang="ru-RU" sz="35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202</a:t>
            </a:r>
            <a:r>
              <a:rPr lang="kk-KZ"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ж. 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Начало</a:t>
            </a:r>
            <a:r>
              <a:rPr sz="35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строительства:</a:t>
            </a:r>
            <a:r>
              <a:rPr sz="35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kk-KZ" sz="3500" spc="55" dirty="0">
                <a:solidFill>
                  <a:srgbClr val="FFFFFF"/>
                </a:solidFill>
                <a:latin typeface="Times New Roman"/>
                <a:cs typeface="Times New Roman"/>
              </a:rPr>
              <a:t>Февраль</a:t>
            </a:r>
            <a:r>
              <a:rPr sz="35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202</a:t>
            </a:r>
            <a:r>
              <a:rPr lang="kk-KZ"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г.</a:t>
            </a:r>
            <a:endParaRPr sz="3500" dirty="0">
              <a:latin typeface="Times New Roman"/>
              <a:cs typeface="Times New Roman"/>
            </a:endParaRPr>
          </a:p>
          <a:p>
            <a:pPr marL="12700" marR="5080">
              <a:lnSpc>
                <a:spcPts val="3679"/>
              </a:lnSpc>
              <a:spcBef>
                <a:spcPts val="2705"/>
              </a:spcBef>
              <a:tabLst>
                <a:tab pos="2527935" algn="l"/>
              </a:tabLst>
            </a:pP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Құрылыстың</a:t>
            </a:r>
            <a:r>
              <a:rPr sz="35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dirty="0" err="1">
                <a:solidFill>
                  <a:srgbClr val="FFFFFF"/>
                </a:solidFill>
                <a:latin typeface="Times New Roman"/>
                <a:cs typeface="Times New Roman"/>
              </a:rPr>
              <a:t>аяқталуы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lang="kk-KZ" sz="35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3500" spc="210">
                <a:solidFill>
                  <a:srgbClr val="FFFFFF"/>
                </a:solidFill>
                <a:latin typeface="Times New Roman"/>
                <a:cs typeface="Times New Roman"/>
              </a:rPr>
              <a:t>Шілде</a:t>
            </a:r>
            <a:r>
              <a:rPr lang="ru-RU" sz="3500" spc="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202</a:t>
            </a:r>
            <a:r>
              <a:rPr lang="kk-KZ"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ж. Завершение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500" dirty="0" err="1">
                <a:solidFill>
                  <a:srgbClr val="FFFFFF"/>
                </a:solidFill>
                <a:latin typeface="Times New Roman"/>
                <a:cs typeface="Times New Roman"/>
              </a:rPr>
              <a:t>строительства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lang="kk-KZ" sz="3500" dirty="0">
                <a:solidFill>
                  <a:srgbClr val="FFFFFF"/>
                </a:solidFill>
                <a:latin typeface="Times New Roman"/>
                <a:cs typeface="Times New Roman"/>
              </a:rPr>
              <a:t> Июль</a:t>
            </a:r>
            <a:r>
              <a:rPr lang="kk-KZ" sz="3500" spc="6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202</a:t>
            </a:r>
            <a:r>
              <a:rPr lang="kk-KZ"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г.</a:t>
            </a:r>
            <a:endParaRPr sz="35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5762" y="212695"/>
            <a:ext cx="10625455" cy="1907539"/>
          </a:xfrm>
          <a:custGeom>
            <a:avLst/>
            <a:gdLst/>
            <a:ahLst/>
            <a:cxnLst/>
            <a:rect l="l" t="t" r="r" b="b"/>
            <a:pathLst>
              <a:path w="10625455" h="1907539">
                <a:moveTo>
                  <a:pt x="841057" y="0"/>
                </a:moveTo>
                <a:lnTo>
                  <a:pt x="0" y="0"/>
                </a:lnTo>
                <a:lnTo>
                  <a:pt x="0" y="1812302"/>
                </a:lnTo>
                <a:lnTo>
                  <a:pt x="841057" y="0"/>
                </a:lnTo>
                <a:close/>
              </a:path>
              <a:path w="10625455" h="1907539">
                <a:moveTo>
                  <a:pt x="10204806" y="95148"/>
                </a:moveTo>
                <a:lnTo>
                  <a:pt x="10084689" y="95148"/>
                </a:lnTo>
                <a:lnTo>
                  <a:pt x="9243568" y="1907438"/>
                </a:lnTo>
                <a:lnTo>
                  <a:pt x="9371228" y="1907438"/>
                </a:lnTo>
                <a:lnTo>
                  <a:pt x="10204806" y="95148"/>
                </a:lnTo>
                <a:close/>
              </a:path>
              <a:path w="10625455" h="1907539">
                <a:moveTo>
                  <a:pt x="10413594" y="95148"/>
                </a:moveTo>
                <a:lnTo>
                  <a:pt x="10293464" y="95148"/>
                </a:lnTo>
                <a:lnTo>
                  <a:pt x="9452419" y="1907438"/>
                </a:lnTo>
                <a:lnTo>
                  <a:pt x="9580080" y="1907438"/>
                </a:lnTo>
                <a:lnTo>
                  <a:pt x="10413594" y="95148"/>
                </a:lnTo>
                <a:close/>
              </a:path>
              <a:path w="10625455" h="1907539">
                <a:moveTo>
                  <a:pt x="10624884" y="95148"/>
                </a:moveTo>
                <a:lnTo>
                  <a:pt x="10504767" y="95148"/>
                </a:lnTo>
                <a:lnTo>
                  <a:pt x="9663659" y="1907438"/>
                </a:lnTo>
                <a:lnTo>
                  <a:pt x="9791319" y="1907438"/>
                </a:lnTo>
                <a:lnTo>
                  <a:pt x="10624884" y="951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901238" y="212865"/>
            <a:ext cx="8381365" cy="81111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940435" algn="l"/>
                <a:tab pos="8368030" algn="l"/>
              </a:tabLst>
            </a:pPr>
            <a:r>
              <a:rPr sz="475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	НЫСАНА</a:t>
            </a:r>
            <a:r>
              <a:rPr sz="4750" u="heavy" spc="-2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75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ТӨЛҚҰЖАТЫ</a:t>
            </a:r>
            <a:r>
              <a:rPr sz="475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	</a:t>
            </a:r>
            <a:endParaRPr sz="475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794112" y="12990589"/>
            <a:ext cx="8493125" cy="53340"/>
          </a:xfrm>
          <a:custGeom>
            <a:avLst/>
            <a:gdLst/>
            <a:ahLst/>
            <a:cxnLst/>
            <a:rect l="l" t="t" r="r" b="b"/>
            <a:pathLst>
              <a:path w="8493125" h="53340">
                <a:moveTo>
                  <a:pt x="8427553" y="52974"/>
                </a:moveTo>
                <a:lnTo>
                  <a:pt x="0" y="52974"/>
                </a:lnTo>
                <a:lnTo>
                  <a:pt x="81522" y="0"/>
                </a:lnTo>
                <a:lnTo>
                  <a:pt x="8493092" y="0"/>
                </a:lnTo>
                <a:lnTo>
                  <a:pt x="8427553" y="529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857741" y="8760518"/>
            <a:ext cx="8468360" cy="53340"/>
          </a:xfrm>
          <a:custGeom>
            <a:avLst/>
            <a:gdLst/>
            <a:ahLst/>
            <a:cxnLst/>
            <a:rect l="l" t="t" r="r" b="b"/>
            <a:pathLst>
              <a:path w="8468360" h="53340">
                <a:moveTo>
                  <a:pt x="8427553" y="52893"/>
                </a:moveTo>
                <a:lnTo>
                  <a:pt x="0" y="52893"/>
                </a:lnTo>
                <a:lnTo>
                  <a:pt x="56492" y="0"/>
                </a:lnTo>
                <a:lnTo>
                  <a:pt x="8468062" y="0"/>
                </a:lnTo>
                <a:lnTo>
                  <a:pt x="8427553" y="528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09892" y="11558772"/>
            <a:ext cx="8468360" cy="53340"/>
          </a:xfrm>
          <a:custGeom>
            <a:avLst/>
            <a:gdLst/>
            <a:ahLst/>
            <a:cxnLst/>
            <a:rect l="l" t="t" r="r" b="b"/>
            <a:pathLst>
              <a:path w="8468360" h="53340">
                <a:moveTo>
                  <a:pt x="8427553" y="52974"/>
                </a:moveTo>
                <a:lnTo>
                  <a:pt x="0" y="52974"/>
                </a:lnTo>
                <a:lnTo>
                  <a:pt x="56492" y="0"/>
                </a:lnTo>
                <a:lnTo>
                  <a:pt x="8468062" y="0"/>
                </a:lnTo>
                <a:lnTo>
                  <a:pt x="8427553" y="529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82770" y="5571389"/>
            <a:ext cx="8468360" cy="53340"/>
          </a:xfrm>
          <a:custGeom>
            <a:avLst/>
            <a:gdLst/>
            <a:ahLst/>
            <a:cxnLst/>
            <a:rect l="l" t="t" r="r" b="b"/>
            <a:pathLst>
              <a:path w="8468360" h="53339">
                <a:moveTo>
                  <a:pt x="8427553" y="52893"/>
                </a:moveTo>
                <a:lnTo>
                  <a:pt x="0" y="52893"/>
                </a:lnTo>
                <a:lnTo>
                  <a:pt x="56492" y="0"/>
                </a:lnTo>
                <a:lnTo>
                  <a:pt x="8468062" y="0"/>
                </a:lnTo>
                <a:lnTo>
                  <a:pt x="8427553" y="528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848988" y="14003435"/>
            <a:ext cx="8716010" cy="448309"/>
          </a:xfrm>
          <a:custGeom>
            <a:avLst/>
            <a:gdLst/>
            <a:ahLst/>
            <a:cxnLst/>
            <a:rect l="l" t="t" r="r" b="b"/>
            <a:pathLst>
              <a:path w="8716010" h="448309">
                <a:moveTo>
                  <a:pt x="8715743" y="0"/>
                </a:moveTo>
                <a:lnTo>
                  <a:pt x="8668398" y="0"/>
                </a:lnTo>
                <a:lnTo>
                  <a:pt x="8457489" y="394957"/>
                </a:lnTo>
                <a:lnTo>
                  <a:pt x="56489" y="394957"/>
                </a:lnTo>
                <a:lnTo>
                  <a:pt x="0" y="447827"/>
                </a:lnTo>
                <a:lnTo>
                  <a:pt x="8427555" y="447827"/>
                </a:lnTo>
                <a:lnTo>
                  <a:pt x="8433206" y="440448"/>
                </a:lnTo>
                <a:lnTo>
                  <a:pt x="8429269" y="447827"/>
                </a:lnTo>
                <a:lnTo>
                  <a:pt x="8475904" y="447827"/>
                </a:lnTo>
                <a:lnTo>
                  <a:pt x="87157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557281" y="2654994"/>
            <a:ext cx="8716010" cy="448309"/>
          </a:xfrm>
          <a:custGeom>
            <a:avLst/>
            <a:gdLst/>
            <a:ahLst/>
            <a:cxnLst/>
            <a:rect l="l" t="t" r="r" b="b"/>
            <a:pathLst>
              <a:path w="8716010" h="448310">
                <a:moveTo>
                  <a:pt x="8715642" y="0"/>
                </a:moveTo>
                <a:lnTo>
                  <a:pt x="288188" y="0"/>
                </a:lnTo>
                <a:lnTo>
                  <a:pt x="282587" y="7289"/>
                </a:lnTo>
                <a:lnTo>
                  <a:pt x="286486" y="0"/>
                </a:lnTo>
                <a:lnTo>
                  <a:pt x="239839" y="0"/>
                </a:lnTo>
                <a:lnTo>
                  <a:pt x="0" y="447814"/>
                </a:lnTo>
                <a:lnTo>
                  <a:pt x="47345" y="447814"/>
                </a:lnTo>
                <a:lnTo>
                  <a:pt x="258229" y="52895"/>
                </a:lnTo>
                <a:lnTo>
                  <a:pt x="8659152" y="52895"/>
                </a:lnTo>
                <a:lnTo>
                  <a:pt x="87156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773260" y="2936958"/>
            <a:ext cx="5375275" cy="538797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75565" marR="1085215">
              <a:lnSpc>
                <a:spcPts val="4029"/>
              </a:lnSpc>
              <a:spcBef>
                <a:spcPts val="415"/>
              </a:spcBef>
            </a:pP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Қаржыландыру</a:t>
            </a:r>
            <a:r>
              <a:rPr sz="3500" spc="1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spc="-20" dirty="0">
                <a:solidFill>
                  <a:srgbClr val="FFFFFF"/>
                </a:solidFill>
                <a:latin typeface="Times New Roman"/>
                <a:cs typeface="Times New Roman"/>
              </a:rPr>
              <a:t>көзі: 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АҚ</a:t>
            </a:r>
            <a:r>
              <a:rPr sz="35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"Астана-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Энергия"</a:t>
            </a:r>
            <a:endParaRPr sz="3500" dirty="0">
              <a:latin typeface="Times New Roman"/>
              <a:cs typeface="Times New Roman"/>
            </a:endParaRPr>
          </a:p>
          <a:p>
            <a:pPr marL="75565" marR="5080">
              <a:lnSpc>
                <a:spcPct val="74900"/>
              </a:lnSpc>
              <a:spcBef>
                <a:spcPts val="3454"/>
              </a:spcBef>
            </a:pP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Источник</a:t>
            </a:r>
            <a:r>
              <a:rPr sz="35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финансирования: 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АО</a:t>
            </a:r>
            <a:r>
              <a:rPr sz="35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"Астана-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Энергия"</a:t>
            </a:r>
            <a:endParaRPr sz="3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0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12700" marR="1148080">
              <a:lnSpc>
                <a:spcPts val="4060"/>
              </a:lnSpc>
            </a:pP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Тапсырыс</a:t>
            </a:r>
            <a:r>
              <a:rPr sz="35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беруші:</a:t>
            </a:r>
            <a:r>
              <a:rPr sz="3500" spc="8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АҚ</a:t>
            </a:r>
            <a:r>
              <a:rPr sz="35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00" dirty="0">
                <a:solidFill>
                  <a:srgbClr val="FFFFFF"/>
                </a:solidFill>
                <a:latin typeface="Times New Roman"/>
                <a:cs typeface="Times New Roman"/>
              </a:rPr>
              <a:t>"Астана-</a:t>
            </a: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Энергия"</a:t>
            </a:r>
            <a:endParaRPr sz="3500" dirty="0">
              <a:latin typeface="Times New Roman"/>
              <a:cs typeface="Times New Roman"/>
            </a:endParaRPr>
          </a:p>
          <a:p>
            <a:pPr marL="12700">
              <a:lnSpc>
                <a:spcPts val="4105"/>
              </a:lnSpc>
              <a:spcBef>
                <a:spcPts val="1435"/>
              </a:spcBef>
            </a:pPr>
            <a:r>
              <a:rPr sz="3500" spc="-10" dirty="0">
                <a:solidFill>
                  <a:srgbClr val="FFFFFF"/>
                </a:solidFill>
                <a:latin typeface="Times New Roman"/>
                <a:cs typeface="Times New Roman"/>
              </a:rPr>
              <a:t>Заказчик:</a:t>
            </a:r>
            <a:endParaRPr sz="3500" dirty="0">
              <a:latin typeface="Times New Roman"/>
              <a:cs typeface="Times New Roman"/>
            </a:endParaRPr>
          </a:p>
          <a:p>
            <a:pPr marL="12700">
              <a:lnSpc>
                <a:spcPts val="4165"/>
              </a:lnSpc>
            </a:pPr>
            <a:r>
              <a:rPr sz="3550" dirty="0">
                <a:solidFill>
                  <a:srgbClr val="FFFFFF"/>
                </a:solidFill>
                <a:latin typeface="Times New Roman"/>
                <a:cs typeface="Times New Roman"/>
              </a:rPr>
              <a:t>АО</a:t>
            </a:r>
            <a:r>
              <a:rPr sz="355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550" spc="-20" dirty="0">
                <a:solidFill>
                  <a:srgbClr val="FFFFFF"/>
                </a:solidFill>
                <a:latin typeface="Times New Roman"/>
                <a:cs typeface="Times New Roman"/>
              </a:rPr>
              <a:t>"Астана-</a:t>
            </a:r>
            <a:r>
              <a:rPr sz="3550" spc="-10" dirty="0">
                <a:solidFill>
                  <a:srgbClr val="FFFFFF"/>
                </a:solidFill>
                <a:latin typeface="Times New Roman"/>
                <a:cs typeface="Times New Roman"/>
              </a:rPr>
              <a:t>Энергия"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629260" y="10609367"/>
            <a:ext cx="2677795" cy="733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5080" algn="r">
              <a:lnSpc>
                <a:spcPts val="2770"/>
              </a:lnSpc>
              <a:spcBef>
                <a:spcPts val="125"/>
              </a:spcBef>
            </a:pPr>
            <a:r>
              <a:rPr sz="2350" dirty="0">
                <a:solidFill>
                  <a:srgbClr val="FFFFFF"/>
                </a:solidFill>
                <a:latin typeface="Times New Roman"/>
                <a:cs typeface="Times New Roman"/>
              </a:rPr>
              <a:t>Контактные</a:t>
            </a:r>
            <a:r>
              <a:rPr sz="235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350" spc="-10" dirty="0">
                <a:solidFill>
                  <a:srgbClr val="FFFFFF"/>
                </a:solidFill>
                <a:latin typeface="Times New Roman"/>
                <a:cs typeface="Times New Roman"/>
              </a:rPr>
              <a:t>данные:</a:t>
            </a:r>
            <a:endParaRPr sz="2350" dirty="0">
              <a:latin typeface="Times New Roman"/>
              <a:cs typeface="Times New Roman"/>
            </a:endParaRPr>
          </a:p>
          <a:p>
            <a:pPr marL="113030" algn="r">
              <a:lnSpc>
                <a:spcPts val="2770"/>
              </a:lnSpc>
            </a:pPr>
            <a:r>
              <a:rPr lang="ru-RU" sz="2350" dirty="0">
                <a:solidFill>
                  <a:srgbClr val="FFFFFF"/>
                </a:solidFill>
                <a:latin typeface="Times New Roman"/>
                <a:cs typeface="Times New Roman"/>
              </a:rPr>
              <a:t>+7</a:t>
            </a:r>
            <a:r>
              <a:rPr lang="ru-RU" sz="235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350" dirty="0">
                <a:solidFill>
                  <a:srgbClr val="FFFFFF"/>
                </a:solidFill>
                <a:latin typeface="Times New Roman"/>
                <a:cs typeface="Times New Roman"/>
              </a:rPr>
              <a:t>701</a:t>
            </a:r>
            <a:r>
              <a:rPr lang="ru-RU" sz="2350" spc="30" dirty="0">
                <a:solidFill>
                  <a:srgbClr val="FFFFFF"/>
                </a:solidFill>
                <a:latin typeface="Times New Roman"/>
                <a:cs typeface="Times New Roman"/>
              </a:rPr>
              <a:t> 4</a:t>
            </a:r>
            <a:r>
              <a:rPr lang="ru-RU" sz="2350" dirty="0">
                <a:solidFill>
                  <a:srgbClr val="FFFFFF"/>
                </a:solidFill>
                <a:latin typeface="Times New Roman"/>
                <a:cs typeface="Times New Roman"/>
              </a:rPr>
              <a:t>67</a:t>
            </a:r>
            <a:r>
              <a:rPr lang="ru-RU" sz="235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350" dirty="0">
                <a:solidFill>
                  <a:srgbClr val="FFFFFF"/>
                </a:solidFill>
                <a:latin typeface="Times New Roman"/>
                <a:cs typeface="Times New Roman"/>
              </a:rPr>
              <a:t>29</a:t>
            </a:r>
            <a:r>
              <a:rPr lang="ru-RU" sz="235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350" spc="-25" dirty="0">
                <a:solidFill>
                  <a:srgbClr val="FFFFFF"/>
                </a:solidFill>
                <a:latin typeface="Times New Roman"/>
                <a:cs typeface="Times New Roman"/>
              </a:rPr>
              <a:t>46</a:t>
            </a:r>
            <a:endParaRPr lang="ru-RU" sz="235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989124" y="9433998"/>
            <a:ext cx="2261235" cy="733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2770"/>
              </a:lnSpc>
              <a:spcBef>
                <a:spcPts val="125"/>
              </a:spcBef>
            </a:pPr>
            <a:r>
              <a:rPr sz="2350" dirty="0">
                <a:solidFill>
                  <a:srgbClr val="FFFFFF"/>
                </a:solidFill>
                <a:latin typeface="Times New Roman"/>
                <a:cs typeface="Times New Roman"/>
              </a:rPr>
              <a:t>Байланыс</a:t>
            </a:r>
            <a:r>
              <a:rPr sz="235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35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нөмірі</a:t>
            </a:r>
            <a:r>
              <a:rPr sz="2350" spc="-10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lang="ru-RU" sz="2350" spc="-1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13030">
              <a:lnSpc>
                <a:spcPts val="2770"/>
              </a:lnSpc>
            </a:pPr>
            <a:r>
              <a:rPr lang="ru-RU" sz="2350" dirty="0">
                <a:solidFill>
                  <a:srgbClr val="FFFFFF"/>
                </a:solidFill>
                <a:latin typeface="Times New Roman"/>
                <a:cs typeface="Times New Roman"/>
              </a:rPr>
              <a:t>+7</a:t>
            </a:r>
            <a:r>
              <a:rPr lang="ru-RU" sz="235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350" dirty="0">
                <a:solidFill>
                  <a:srgbClr val="FFFFFF"/>
                </a:solidFill>
                <a:latin typeface="Times New Roman"/>
                <a:cs typeface="Times New Roman"/>
              </a:rPr>
              <a:t>701</a:t>
            </a:r>
            <a:r>
              <a:rPr lang="ru-RU" sz="2350" spc="30" dirty="0">
                <a:solidFill>
                  <a:srgbClr val="FFFFFF"/>
                </a:solidFill>
                <a:latin typeface="Times New Roman"/>
                <a:cs typeface="Times New Roman"/>
              </a:rPr>
              <a:t> 4</a:t>
            </a:r>
            <a:r>
              <a:rPr lang="ru-RU" sz="2350" dirty="0">
                <a:solidFill>
                  <a:srgbClr val="FFFFFF"/>
                </a:solidFill>
                <a:latin typeface="Times New Roman"/>
                <a:cs typeface="Times New Roman"/>
              </a:rPr>
              <a:t>67</a:t>
            </a:r>
            <a:r>
              <a:rPr lang="ru-RU" sz="235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350" dirty="0">
                <a:solidFill>
                  <a:srgbClr val="FFFFFF"/>
                </a:solidFill>
                <a:latin typeface="Times New Roman"/>
                <a:cs typeface="Times New Roman"/>
              </a:rPr>
              <a:t>29</a:t>
            </a:r>
            <a:r>
              <a:rPr lang="ru-RU" sz="235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350" spc="-25" dirty="0">
                <a:solidFill>
                  <a:srgbClr val="FFFFFF"/>
                </a:solidFill>
                <a:latin typeface="Times New Roman"/>
                <a:cs typeface="Times New Roman"/>
              </a:rPr>
              <a:t>46</a:t>
            </a:r>
            <a:endParaRPr lang="ru-RU" sz="2350" dirty="0">
              <a:latin typeface="Times New Roman"/>
              <a:cs typeface="Times New Roman"/>
            </a:endParaRP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0022" y="9398827"/>
            <a:ext cx="9846985" cy="5193738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0FE1A67-AB4E-40A5-9C67-1B656F7B7DBF}"/>
              </a:ext>
            </a:extLst>
          </p:cNvPr>
          <p:cNvSpPr/>
          <p:nvPr/>
        </p:nvSpPr>
        <p:spPr>
          <a:xfrm>
            <a:off x="469052" y="995385"/>
            <a:ext cx="9338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white"/>
                </a:solidFill>
                <a:latin typeface="Times New Roman"/>
                <a:ea typeface="+mj-ea"/>
                <a:cs typeface="Times New Roman"/>
              </a:rPr>
              <a:t>Объект:</a:t>
            </a:r>
            <a:r>
              <a:rPr lang="ru-RU" sz="2400" spc="-35" dirty="0">
                <a:solidFill>
                  <a:prstClr val="white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ru-RU" sz="2400" spc="-10" dirty="0">
                <a:solidFill>
                  <a:prstClr val="white"/>
                </a:solidFill>
                <a:latin typeface="Times New Roman"/>
                <a:ea typeface="+mj-ea"/>
                <a:cs typeface="Times New Roman"/>
              </a:rPr>
              <a:t>Модернизация системы технического водоснабжения ТЭЦ-2 (циркуляционная система) в г</a:t>
            </a:r>
            <a:r>
              <a:rPr lang="en-US" sz="2400" spc="-10" dirty="0">
                <a:solidFill>
                  <a:prstClr val="white"/>
                </a:solidFill>
                <a:latin typeface="Times New Roman"/>
                <a:ea typeface="+mj-ea"/>
                <a:cs typeface="Times New Roman"/>
              </a:rPr>
              <a:t>.</a:t>
            </a:r>
            <a:r>
              <a:rPr lang="ru-RU" sz="2400" spc="-10" dirty="0">
                <a:solidFill>
                  <a:prstClr val="white"/>
                </a:solidFill>
                <a:latin typeface="Times New Roman"/>
                <a:ea typeface="+mj-ea"/>
                <a:cs typeface="Times New Roman"/>
              </a:rPr>
              <a:t> Астана. Корректировка 4 очередь </a:t>
            </a:r>
            <a:endParaRPr lang="ru-RU" sz="24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2209294-1D92-4826-96E9-F776040DB8A2}"/>
              </a:ext>
            </a:extLst>
          </p:cNvPr>
          <p:cNvSpPr/>
          <p:nvPr/>
        </p:nvSpPr>
        <p:spPr>
          <a:xfrm>
            <a:off x="9856857" y="1014288"/>
            <a:ext cx="1011685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2169" marR="493395" lvl="0" indent="-476250" algn="ctr" defTabSz="914400" eaLnBrk="1" fontAlgn="auto" latinLnBrk="0" hangingPunct="1">
              <a:spcBef>
                <a:spcPts val="7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srgbClr val="FFFFFF"/>
                </a:solidFill>
                <a:latin typeface="Times New Roman"/>
                <a:cs typeface="Times New Roman"/>
              </a:rPr>
              <a:t>Нысан:</a:t>
            </a:r>
            <a:r>
              <a:rPr lang="ru-RU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Астана қаласындағы ЖЭО-2 </a:t>
            </a:r>
            <a:r>
              <a:rPr lang="ru-RU" sz="24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техникалық</a:t>
            </a:r>
            <a:r>
              <a:rPr lang="ru-RU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4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сумен</a:t>
            </a:r>
            <a:r>
              <a:rPr lang="ru-RU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4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жабдықтау</a:t>
            </a:r>
            <a:r>
              <a:rPr lang="ru-RU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4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жүйесін</a:t>
            </a:r>
            <a:r>
              <a:rPr lang="ru-RU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(</a:t>
            </a:r>
            <a:r>
              <a:rPr lang="ru-RU" sz="24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айналым</a:t>
            </a:r>
            <a:r>
              <a:rPr lang="ru-RU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24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жүйесі</a:t>
            </a:r>
            <a:r>
              <a:rPr lang="ru-RU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) </a:t>
            </a:r>
            <a:r>
              <a:rPr lang="ru-RU" sz="24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жаңғырту</a:t>
            </a:r>
            <a:r>
              <a:rPr lang="ru-RU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lang="ru-RU" sz="24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Реттеу</a:t>
            </a:r>
            <a:r>
              <a:rPr lang="ru-RU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4 </a:t>
            </a:r>
            <a:r>
              <a:rPr lang="ru-RU" sz="24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кезең</a:t>
            </a:r>
            <a:endParaRPr lang="ru-RU" sz="2400" dirty="0">
              <a:latin typeface="Times New Roman"/>
              <a:cs typeface="Times New Roman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D1B05C2-66DB-4EB2-B938-AC11AA3694D5}"/>
              </a:ext>
            </a:extLst>
          </p:cNvPr>
          <p:cNvSpPr/>
          <p:nvPr/>
        </p:nvSpPr>
        <p:spPr>
          <a:xfrm>
            <a:off x="10686423" y="8843499"/>
            <a:ext cx="5844227" cy="3195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ts val="4010"/>
              </a:lnSpc>
              <a:spcBef>
                <a:spcPts val="140"/>
              </a:spcBef>
            </a:pPr>
            <a:r>
              <a:rPr lang="ru-RU" sz="3600" dirty="0">
                <a:solidFill>
                  <a:srgbClr val="FFFFFF"/>
                </a:solidFill>
                <a:latin typeface="Times New Roman"/>
                <a:cs typeface="Times New Roman"/>
              </a:rPr>
              <a:t>Бас</a:t>
            </a:r>
            <a:r>
              <a:rPr lang="ru-RU" sz="3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36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Мердігер</a:t>
            </a:r>
            <a:r>
              <a:rPr lang="ru-RU"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lang="ru-RU" sz="3600" dirty="0">
              <a:latin typeface="Times New Roman"/>
              <a:cs typeface="Times New Roman"/>
            </a:endParaRPr>
          </a:p>
          <a:p>
            <a:pPr marL="12700">
              <a:lnSpc>
                <a:spcPts val="4010"/>
              </a:lnSpc>
            </a:pPr>
            <a:r>
              <a:rPr lang="ru-RU" sz="3600" dirty="0">
                <a:solidFill>
                  <a:srgbClr val="FFFFFF"/>
                </a:solidFill>
                <a:latin typeface="Times New Roman"/>
                <a:cs typeface="Times New Roman"/>
              </a:rPr>
              <a:t>ЖШС</a:t>
            </a:r>
            <a:r>
              <a:rPr lang="ru-RU" sz="36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  <a:r>
              <a:rPr lang="ru-RU" sz="36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Астанастройэнерго</a:t>
            </a:r>
            <a:r>
              <a:rPr lang="ru-RU"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</a:p>
          <a:p>
            <a:pPr marL="12700">
              <a:lnSpc>
                <a:spcPts val="4010"/>
              </a:lnSpc>
            </a:pPr>
            <a:endParaRPr lang="ru-RU" sz="3600" spc="-1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>
              <a:lnSpc>
                <a:spcPts val="4010"/>
              </a:lnSpc>
            </a:pPr>
            <a:r>
              <a:rPr lang="ru-RU" sz="3600" dirty="0">
                <a:solidFill>
                  <a:srgbClr val="FFFFFF"/>
                </a:solidFill>
                <a:latin typeface="Times New Roman"/>
                <a:cs typeface="Times New Roman"/>
              </a:rPr>
              <a:t>Генеральный</a:t>
            </a:r>
            <a:r>
              <a:rPr lang="ru-RU" sz="36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подрядчик: </a:t>
            </a:r>
            <a:r>
              <a:rPr lang="ru-RU" sz="3600" dirty="0">
                <a:solidFill>
                  <a:srgbClr val="FFFFFF"/>
                </a:solidFill>
                <a:latin typeface="Times New Roman"/>
                <a:cs typeface="Times New Roman"/>
              </a:rPr>
              <a:t>ТОО</a:t>
            </a:r>
            <a:r>
              <a:rPr lang="ru-RU" sz="36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3600" dirty="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  <a:r>
              <a:rPr lang="ru-RU" sz="36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Астанастройэнерго</a:t>
            </a:r>
            <a:r>
              <a:rPr lang="ru-RU"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  <a:endParaRPr lang="ru-RU" sz="3600" dirty="0">
              <a:latin typeface="Times New Roman"/>
              <a:cs typeface="Times New Roman"/>
            </a:endParaRPr>
          </a:p>
          <a:p>
            <a:pPr marL="12700" marR="0" lvl="0" indent="0" defTabSz="914400" eaLnBrk="1" fontAlgn="auto" latinLnBrk="0" hangingPunct="1">
              <a:lnSpc>
                <a:spcPts val="416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5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137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 ПАСПОРТ ОБЪЕКТА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ПАСПОРТ ОБЪЕКТА </dc:title>
  <cp:lastModifiedBy>Піржанов Ернар</cp:lastModifiedBy>
  <cp:revision>3</cp:revision>
  <dcterms:created xsi:type="dcterms:W3CDTF">2025-02-14T05:00:18Z</dcterms:created>
  <dcterms:modified xsi:type="dcterms:W3CDTF">2025-02-18T05:08:03Z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2024-03-05T00:00:00Z</vt:filetime>
  </property>
  <property fmtid="{D5CDD505-2E9C-101B-9397-08002B2CF9AE}" pid="3" name="Creator">
    <vt:lpwstr>ARCHICAD (GSPublisherVersion: 0.69.100.100)</vt:lpwstr>
  </property>
  <property fmtid="{D5CDD505-2E9C-101B-9397-08002B2CF9AE}" pid="4" name="LastSaved">
    <vt:filetime>2025-02-14T00:00:00Z</vt:filetime>
  </property>
  <property fmtid="{D5CDD505-2E9C-101B-9397-08002B2CF9AE}" pid="5" name="Producer">
    <vt:lpwstr>PDFTron PDFNet, V6.40292
</vt:lpwstr>
  </property>
</Properties>
</file>